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2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2" roundtripDataSignature="AMtx7miw4Z5BCGdvMqZlzPnrtn+slSes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-1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42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845382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3" name="Google Shape;19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4" name="Google Shape;20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6" name="Google Shape;21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7207b90eb0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7207b90eb0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4" name="Google Shape;23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2" name="Google Shape;242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3" name="Google Shape;253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3" name="Google Shape;26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9" name="Google Shape;26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7" name="Google Shape;27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3" name="Google Shape;283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6" name="Google Shape;296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7207b90eb0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7207b90eb0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3" name="Google Shape;313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2" name="Google Shape;322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ru"/>
              <a:t>MgOHBr    H-OH</a:t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9" name="Google Shape;32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0" name="Google Shape;350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1" name="Google Shape;16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0" name="Google Shape;17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7" name="Google Shape;1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3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6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>
  <p:cSld name="OBJEC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3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>
  <p:cSld name="TITLE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8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48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4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4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9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algun Gothic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9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4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4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5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7" name="Google Shape;77;p50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8" name="Google Shape;78;p5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5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비교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1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4" name="Google Shape;84;p51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85" name="Google Shape;85;p51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51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87" name="Google Shape;87;p5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5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5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5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5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5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콘텐츠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4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algun Gothic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54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2" name="Google Shape;102;p54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3" name="Google Shape;103;p5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5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5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그림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5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algun Gothic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55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09" name="Google Shape;109;p55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0" name="Google Shape;110;p5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5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5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텍스트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56"/>
          <p:cNvSpPr txBox="1">
            <a:spLocks noGrp="1"/>
          </p:cNvSpPr>
          <p:nvPr>
            <p:ph type="body" idx="1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5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5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5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텍스트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7"/>
          <p:cNvSpPr txBox="1">
            <a:spLocks noGrp="1"/>
          </p:cNvSpPr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57"/>
          <p:cNvSpPr txBox="1">
            <a:spLocks noGrp="1"/>
          </p:cNvSpPr>
          <p:nvPr>
            <p:ph type="body" idx="1"/>
          </p:nvPr>
        </p:nvSpPr>
        <p:spPr>
          <a:xfrm rot="5400000">
            <a:off x="1272750" y="-609572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5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5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5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3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4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42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4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4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4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4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sz="44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3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53" name="Google Shape;53;p3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54" name="Google Shape;54;p3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55" name="Google Shape;55;p3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9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ru" sz="2200">
                <a:latin typeface="Calibri"/>
                <a:ea typeface="Calibri"/>
                <a:cs typeface="Calibri"/>
                <a:sym typeface="Calibri"/>
              </a:rPr>
              <a:t>Al-Farabi Kazakh National University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ru" sz="2200">
                <a:latin typeface="Calibri"/>
                <a:ea typeface="Calibri"/>
                <a:cs typeface="Calibri"/>
                <a:sym typeface="Calibri"/>
              </a:rPr>
              <a:t>Higher School of Medicine</a:t>
            </a:r>
            <a:endParaRPr sz="220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Google Shape;130;p1"/>
          <p:cNvSpPr txBox="1">
            <a:spLocks noGrp="1"/>
          </p:cNvSpPr>
          <p:nvPr>
            <p:ph type="subTitle" idx="1"/>
          </p:nvPr>
        </p:nvSpPr>
        <p:spPr>
          <a:xfrm>
            <a:off x="311700" y="2300100"/>
            <a:ext cx="8520600" cy="7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3100" b="1">
                <a:solidFill>
                  <a:schemeClr val="dk1"/>
                </a:solidFill>
                <a:highlight>
                  <a:srgbClr val="DDF2F0"/>
                </a:highlight>
              </a:rPr>
              <a:t>Aldehydes and ketones</a:t>
            </a:r>
            <a:endParaRPr sz="3900" b="1">
              <a:solidFill>
                <a:schemeClr val="dk1"/>
              </a:solidFill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Google Shape;195;p10" descr="Картинки по запросу long aldehy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1792329">
            <a:off x="456019" y="21645"/>
            <a:ext cx="2497335" cy="2497335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10"/>
          <p:cNvSpPr txBox="1"/>
          <p:nvPr/>
        </p:nvSpPr>
        <p:spPr>
          <a:xfrm>
            <a:off x="0" y="0"/>
            <a:ext cx="90381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the polarity, hydrogen bonding, and water solubility of aldehydes and ketones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0"/>
          <p:cNvSpPr txBox="1"/>
          <p:nvPr/>
        </p:nvSpPr>
        <p:spPr>
          <a:xfrm>
            <a:off x="3383925" y="595300"/>
            <a:ext cx="56541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long chain, so </a:t>
            </a:r>
            <a:r>
              <a:rPr lang="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non-polar</a:t>
            </a: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non-polar, so </a:t>
            </a:r>
            <a:r>
              <a:rPr lang="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don’t</a:t>
            </a: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soluble in water.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non-polar, so </a:t>
            </a:r>
            <a:r>
              <a:rPr lang="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</a:t>
            </a: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solubility in non-polar solvents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8" name="Google Shape;198;p10" descr="Картинки по запросу small aldehyd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14938" y="1626750"/>
            <a:ext cx="1232157" cy="99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0"/>
          <p:cNvSpPr txBox="1"/>
          <p:nvPr/>
        </p:nvSpPr>
        <p:spPr>
          <a:xfrm>
            <a:off x="3413700" y="1626750"/>
            <a:ext cx="56541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short chain, so </a:t>
            </a:r>
            <a:r>
              <a:rPr lang="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polar</a:t>
            </a: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polar, so </a:t>
            </a:r>
            <a:r>
              <a:rPr lang="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soluble</a:t>
            </a: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water.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polar, so </a:t>
            </a:r>
            <a:r>
              <a:rPr lang="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low</a:t>
            </a:r>
            <a:r>
              <a:rPr lang="ru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solubility in non-polar solvents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0" name="Google Shape;200;p10" descr="Картинки по запросу small aldehyde hydrogen bond"/>
          <p:cNvPicPr preferRelativeResize="0"/>
          <p:nvPr/>
        </p:nvPicPr>
        <p:blipFill rotWithShape="1">
          <a:blip r:embed="rId5">
            <a:alphaModFix/>
          </a:blip>
          <a:srcRect l="16740" t="23478" r="14482" b="32237"/>
          <a:stretch/>
        </p:blipFill>
        <p:spPr>
          <a:xfrm>
            <a:off x="-13725" y="2593538"/>
            <a:ext cx="5089475" cy="2454375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0"/>
          <p:cNvSpPr txBox="1"/>
          <p:nvPr/>
        </p:nvSpPr>
        <p:spPr>
          <a:xfrm>
            <a:off x="4888350" y="2687550"/>
            <a:ext cx="4149600" cy="2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r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Good solvents for alcohols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r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Lone pair of electron on oxygen of carbonyl can accept a hydrogen bond from O⧿H or N</a:t>
            </a:r>
            <a:r>
              <a:rPr lang="ru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⧿</a:t>
            </a:r>
            <a:r>
              <a:rPr lang="r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r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Acetone and acetaldehyde are miscible in water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"/>
          <p:cNvSpPr txBox="1"/>
          <p:nvPr/>
        </p:nvSpPr>
        <p:spPr>
          <a:xfrm>
            <a:off x="0" y="498300"/>
            <a:ext cx="9354600" cy="13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279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" sz="18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Acyclic aliphatic aldehydes are named as derivatives of the longest chain containing the aldehyde group by </a:t>
            </a:r>
            <a:r>
              <a:rPr lang="ru" sz="1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changing the suffix </a:t>
            </a:r>
            <a:r>
              <a:rPr lang="ru" sz="1800" b="1" i="1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–e</a:t>
            </a:r>
            <a:r>
              <a:rPr lang="ru" sz="1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of the parent alkane to </a:t>
            </a:r>
            <a:r>
              <a:rPr lang="ru" sz="1800" b="1" i="1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–al</a:t>
            </a:r>
            <a:r>
              <a:rPr lang="ru" sz="18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.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79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" sz="18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-CHO group is attached to a ring, </a:t>
            </a:r>
            <a:r>
              <a:rPr lang="ru" sz="1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the suffix </a:t>
            </a:r>
            <a:r>
              <a:rPr lang="ru" sz="1800" b="1" i="1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–carbaldehyde</a:t>
            </a:r>
            <a:r>
              <a:rPr lang="ru" sz="18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may be used.</a:t>
            </a:r>
            <a:endParaRPr sz="1800" b="1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07" name="Google Shape;207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7975" y="1798804"/>
            <a:ext cx="8628050" cy="739371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11"/>
          <p:cNvSpPr/>
          <p:nvPr/>
        </p:nvSpPr>
        <p:spPr>
          <a:xfrm>
            <a:off x="296063" y="2487675"/>
            <a:ext cx="15276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methanal</a:t>
            </a:r>
            <a:endParaRPr sz="1400" b="1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(formaldehyde)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1"/>
          <p:cNvSpPr/>
          <p:nvPr/>
        </p:nvSpPr>
        <p:spPr>
          <a:xfrm>
            <a:off x="2204813" y="2487675"/>
            <a:ext cx="15276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ethanal</a:t>
            </a:r>
            <a:endParaRPr sz="1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(acetaldehyde)</a:t>
            </a:r>
            <a:endParaRPr sz="1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1"/>
          <p:cNvSpPr/>
          <p:nvPr/>
        </p:nvSpPr>
        <p:spPr>
          <a:xfrm>
            <a:off x="4378784" y="2487675"/>
            <a:ext cx="18141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propanal</a:t>
            </a:r>
            <a:endParaRPr sz="1400" b="1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(propionaldehyde)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1"/>
          <p:cNvSpPr/>
          <p:nvPr/>
        </p:nvSpPr>
        <p:spPr>
          <a:xfrm>
            <a:off x="7035987" y="2515125"/>
            <a:ext cx="16632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butanal</a:t>
            </a:r>
            <a:endParaRPr sz="1400" b="1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n-butyraldehyde</a:t>
            </a:r>
            <a:endParaRPr sz="1400" b="1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12" name="Google Shape;212;p11"/>
          <p:cNvSpPr txBox="1"/>
          <p:nvPr/>
        </p:nvSpPr>
        <p:spPr>
          <a:xfrm>
            <a:off x="0" y="0"/>
            <a:ext cx="82419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Nomenclature of Aldehydes</a:t>
            </a:r>
            <a:endParaRPr sz="2400" b="1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13" name="Google Shape;213;p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4225" y="3126500"/>
            <a:ext cx="8546776" cy="185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2"/>
          <p:cNvSpPr txBox="1">
            <a:spLocks noGrp="1"/>
          </p:cNvSpPr>
          <p:nvPr>
            <p:ph type="title"/>
          </p:nvPr>
        </p:nvSpPr>
        <p:spPr>
          <a:xfrm>
            <a:off x="457200" y="77151"/>
            <a:ext cx="8229600" cy="6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algun Gothic"/>
              <a:buNone/>
            </a:pPr>
            <a:r>
              <a:rPr lang="ru" sz="3600" b="1"/>
              <a:t>Nomenclature of Ketones</a:t>
            </a:r>
            <a:endParaRPr sz="3600" b="1"/>
          </a:p>
        </p:txBody>
      </p:sp>
      <p:pic>
        <p:nvPicPr>
          <p:cNvPr id="219" name="Google Shape;21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3250" y="1940225"/>
            <a:ext cx="8556700" cy="2805275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12"/>
          <p:cNvSpPr txBox="1"/>
          <p:nvPr/>
        </p:nvSpPr>
        <p:spPr>
          <a:xfrm>
            <a:off x="-90800" y="752150"/>
            <a:ext cx="9234900" cy="10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ru" sz="2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Ketones are named using IUPAC nomenclature by changing the</a:t>
            </a:r>
            <a:r>
              <a:rPr lang="ru" sz="2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suffix </a:t>
            </a:r>
            <a:r>
              <a:rPr lang="ru" sz="2800" b="1" i="1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–e</a:t>
            </a:r>
            <a:r>
              <a:rPr lang="ru" sz="2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</a:t>
            </a:r>
            <a:r>
              <a:rPr lang="ru" sz="2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of the</a:t>
            </a:r>
            <a:r>
              <a:rPr lang="ru" sz="2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parent alkane</a:t>
            </a:r>
            <a:r>
              <a:rPr lang="ru" sz="2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to </a:t>
            </a:r>
            <a:r>
              <a:rPr lang="ru" sz="2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–one.</a:t>
            </a:r>
            <a:endParaRPr sz="2800" b="1" i="0" u="none" strike="noStrike" cap="none">
              <a:solidFill>
                <a:srgbClr val="FF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21" name="Google Shape;221;p12"/>
          <p:cNvSpPr/>
          <p:nvPr/>
        </p:nvSpPr>
        <p:spPr>
          <a:xfrm>
            <a:off x="717525" y="2788151"/>
            <a:ext cx="1296900" cy="47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propanone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(acetone)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12"/>
          <p:cNvSpPr/>
          <p:nvPr/>
        </p:nvSpPr>
        <p:spPr>
          <a:xfrm>
            <a:off x="2822550" y="2838451"/>
            <a:ext cx="2232600" cy="47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2-butanone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(ethyl methyl ketone)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2"/>
          <p:cNvSpPr/>
          <p:nvPr/>
        </p:nvSpPr>
        <p:spPr>
          <a:xfrm>
            <a:off x="6257901" y="2838449"/>
            <a:ext cx="1943100" cy="54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" sz="16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3-pentanone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" sz="16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(diethyl ketone)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2"/>
          <p:cNvSpPr/>
          <p:nvPr/>
        </p:nvSpPr>
        <p:spPr>
          <a:xfrm>
            <a:off x="667776" y="4798225"/>
            <a:ext cx="1570800" cy="2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cyclohexanone</a:t>
            </a:r>
            <a:endParaRPr sz="1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2"/>
          <p:cNvSpPr/>
          <p:nvPr/>
        </p:nvSpPr>
        <p:spPr>
          <a:xfrm>
            <a:off x="2674925" y="4722026"/>
            <a:ext cx="2499300" cy="2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2-methyl cyclopentanone</a:t>
            </a:r>
            <a:endParaRPr sz="1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12"/>
          <p:cNvSpPr/>
          <p:nvPr/>
        </p:nvSpPr>
        <p:spPr>
          <a:xfrm>
            <a:off x="6270601" y="4645818"/>
            <a:ext cx="2016000" cy="3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3-buten-2-one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(methyl vinyl ketone)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Google Shape;231;g7207b90eb0_0_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350" y="222675"/>
            <a:ext cx="8462250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3"/>
          <p:cNvSpPr txBox="1"/>
          <p:nvPr/>
        </p:nvSpPr>
        <p:spPr>
          <a:xfrm>
            <a:off x="0" y="0"/>
            <a:ext cx="91440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ru"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 and draw simple aldehydes and ketones given a structure or a name</a:t>
            </a: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7" name="Google Shape;237;p13"/>
          <p:cNvPicPr preferRelativeResize="0"/>
          <p:nvPr/>
        </p:nvPicPr>
        <p:blipFill rotWithShape="1">
          <a:blip r:embed="rId3">
            <a:alphaModFix/>
          </a:blip>
          <a:srcRect b="77734"/>
          <a:stretch/>
        </p:blipFill>
        <p:spPr>
          <a:xfrm>
            <a:off x="137200" y="449250"/>
            <a:ext cx="6321600" cy="90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13"/>
          <p:cNvPicPr preferRelativeResize="0"/>
          <p:nvPr/>
        </p:nvPicPr>
        <p:blipFill rotWithShape="1">
          <a:blip r:embed="rId3">
            <a:alphaModFix/>
          </a:blip>
          <a:srcRect t="28947" r="9916" b="49"/>
          <a:stretch/>
        </p:blipFill>
        <p:spPr>
          <a:xfrm>
            <a:off x="277750" y="2383275"/>
            <a:ext cx="5293200" cy="2672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65675" y="3077250"/>
            <a:ext cx="2451675" cy="206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4"/>
          <p:cNvSpPr txBox="1"/>
          <p:nvPr/>
        </p:nvSpPr>
        <p:spPr>
          <a:xfrm>
            <a:off x="0" y="0"/>
            <a:ext cx="91440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ru"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 and draw simple aldehydes and ketones given a structure or a name</a:t>
            </a: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5" name="Google Shape;245;p14"/>
          <p:cNvPicPr preferRelativeResize="0"/>
          <p:nvPr/>
        </p:nvPicPr>
        <p:blipFill rotWithShape="1">
          <a:blip r:embed="rId3">
            <a:alphaModFix/>
          </a:blip>
          <a:srcRect b="77734"/>
          <a:stretch/>
        </p:blipFill>
        <p:spPr>
          <a:xfrm>
            <a:off x="102325" y="449250"/>
            <a:ext cx="6321600" cy="90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14"/>
          <p:cNvPicPr preferRelativeResize="0"/>
          <p:nvPr/>
        </p:nvPicPr>
        <p:blipFill rotWithShape="1">
          <a:blip r:embed="rId4">
            <a:alphaModFix/>
          </a:blip>
          <a:srcRect t="11707"/>
          <a:stretch/>
        </p:blipFill>
        <p:spPr>
          <a:xfrm>
            <a:off x="1920025" y="1389575"/>
            <a:ext cx="6250975" cy="1561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14"/>
          <p:cNvPicPr preferRelativeResize="0"/>
          <p:nvPr/>
        </p:nvPicPr>
        <p:blipFill rotWithShape="1">
          <a:blip r:embed="rId3">
            <a:alphaModFix/>
          </a:blip>
          <a:srcRect t="28947" r="9916" b="49"/>
          <a:stretch/>
        </p:blipFill>
        <p:spPr>
          <a:xfrm>
            <a:off x="137200" y="2493625"/>
            <a:ext cx="5293200" cy="2672825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14"/>
          <p:cNvSpPr txBox="1"/>
          <p:nvPr/>
        </p:nvSpPr>
        <p:spPr>
          <a:xfrm>
            <a:off x="1648875" y="4136375"/>
            <a:ext cx="1893900" cy="6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meta-</a:t>
            </a:r>
            <a:r>
              <a:rPr lang="ru" sz="1900" b="0" i="0" u="none" strike="noStrike" cap="none">
                <a:solidFill>
                  <a:srgbClr val="3D85C6"/>
                </a:solidFill>
                <a:latin typeface="Arial"/>
                <a:ea typeface="Arial"/>
                <a:cs typeface="Arial"/>
                <a:sym typeface="Arial"/>
              </a:rPr>
              <a:t>nitro</a:t>
            </a:r>
            <a:endParaRPr sz="1900" b="0" i="0" u="none" strike="noStrike" cap="none">
              <a:solidFill>
                <a:srgbClr val="3D85C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benzaldehyde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9" name="Google Shape;249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819675" y="2989850"/>
            <a:ext cx="2451675" cy="206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4"/>
          <p:cNvSpPr txBox="1"/>
          <p:nvPr/>
        </p:nvSpPr>
        <p:spPr>
          <a:xfrm>
            <a:off x="6423925" y="4136375"/>
            <a:ext cx="1893900" cy="6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</a:t>
            </a:r>
            <a:r>
              <a:rPr lang="ru" sz="1900" b="0" i="0" u="none" strike="noStrike" cap="none">
                <a:solidFill>
                  <a:srgbClr val="6FA8DC"/>
                </a:solidFill>
                <a:latin typeface="Arial"/>
                <a:ea typeface="Arial"/>
                <a:cs typeface="Arial"/>
                <a:sym typeface="Arial"/>
              </a:rPr>
              <a:t>cyclo</a:t>
            </a: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pentyl</a:t>
            </a:r>
            <a:endParaRPr sz="1900" b="0" i="0" u="none" strike="noStrike" cap="none">
              <a:solidFill>
                <a:srgbClr val="3D85C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ketone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5"/>
          <p:cNvSpPr txBox="1"/>
          <p:nvPr/>
        </p:nvSpPr>
        <p:spPr>
          <a:xfrm>
            <a:off x="0" y="0"/>
            <a:ext cx="90381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❏"/>
            </a:pPr>
            <a:r>
              <a:rPr lang="ru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 and draw simple aldehydes and ketones given a structure or a name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6" name="Google Shape;256;p15" descr="Картинки по запросу aldehy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025" y="908400"/>
            <a:ext cx="8104250" cy="4077750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15"/>
          <p:cNvSpPr/>
          <p:nvPr/>
        </p:nvSpPr>
        <p:spPr>
          <a:xfrm>
            <a:off x="453075" y="2106975"/>
            <a:ext cx="3247200" cy="4647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15"/>
          <p:cNvSpPr/>
          <p:nvPr/>
        </p:nvSpPr>
        <p:spPr>
          <a:xfrm>
            <a:off x="4640850" y="2036725"/>
            <a:ext cx="3889800" cy="4647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15"/>
          <p:cNvSpPr/>
          <p:nvPr/>
        </p:nvSpPr>
        <p:spPr>
          <a:xfrm>
            <a:off x="398025" y="4577050"/>
            <a:ext cx="3357300" cy="4647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15"/>
          <p:cNvSpPr/>
          <p:nvPr/>
        </p:nvSpPr>
        <p:spPr>
          <a:xfrm>
            <a:off x="4572000" y="4521450"/>
            <a:ext cx="4027500" cy="4647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6"/>
          <p:cNvSpPr txBox="1"/>
          <p:nvPr/>
        </p:nvSpPr>
        <p:spPr>
          <a:xfrm>
            <a:off x="0" y="0"/>
            <a:ext cx="90381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❏"/>
            </a:pPr>
            <a:r>
              <a:rPr lang="ru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 and draw simple aldehydes and ketones given a structure or a name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6" name="Google Shape;266;p16" descr="Картинки по запросу aldehy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025" y="908400"/>
            <a:ext cx="8104250" cy="407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7"/>
          <p:cNvSpPr txBox="1">
            <a:spLocks noGrp="1"/>
          </p:cNvSpPr>
          <p:nvPr>
            <p:ph type="title"/>
          </p:nvPr>
        </p:nvSpPr>
        <p:spPr>
          <a:xfrm>
            <a:off x="457200" y="11647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algun Gothic"/>
              <a:buNone/>
            </a:pPr>
            <a:r>
              <a:rPr lang="ru" sz="3600" b="1"/>
              <a:t>Synthesis of Aldehydes and Ketones</a:t>
            </a:r>
            <a:endParaRPr sz="3600" b="1"/>
          </a:p>
        </p:txBody>
      </p:sp>
      <p:sp>
        <p:nvSpPr>
          <p:cNvPr id="272" name="Google Shape;272;p17"/>
          <p:cNvSpPr txBox="1"/>
          <p:nvPr/>
        </p:nvSpPr>
        <p:spPr>
          <a:xfrm>
            <a:off x="442950" y="1111683"/>
            <a:ext cx="8258100" cy="19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ru" sz="28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Aldehydes can be prepared by reacting a primary alcohol with an oxidizing agent (an chromium (VI) oxidizing agent)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ru" sz="2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Ketones can be created by oxidation of secondary alcohol</a:t>
            </a:r>
            <a:endParaRPr sz="2800" b="1" i="0" u="none" strike="noStrike" cap="none">
              <a:solidFill>
                <a:srgbClr val="FF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73" name="Google Shape;27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9175" y="3762375"/>
            <a:ext cx="5181450" cy="1381125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17"/>
          <p:cNvSpPr/>
          <p:nvPr/>
        </p:nvSpPr>
        <p:spPr>
          <a:xfrm>
            <a:off x="4136125" y="3838575"/>
            <a:ext cx="1424100" cy="4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ru" sz="18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oxidizing</a:t>
            </a:r>
            <a:endParaRPr sz="1800" b="1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ru" sz="18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agent</a:t>
            </a:r>
            <a:endParaRPr sz="1800" b="1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8"/>
          <p:cNvSpPr txBox="1">
            <a:spLocks noGrp="1"/>
          </p:cNvSpPr>
          <p:nvPr>
            <p:ph type="title"/>
          </p:nvPr>
        </p:nvSpPr>
        <p:spPr>
          <a:xfrm>
            <a:off x="457200" y="11647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algun Gothic"/>
              <a:buNone/>
            </a:pPr>
            <a:r>
              <a:rPr lang="ru" sz="3600" b="1"/>
              <a:t>Reactions of Aldehydes and Ketones</a:t>
            </a:r>
            <a:endParaRPr sz="3600" b="1"/>
          </a:p>
        </p:txBody>
      </p:sp>
      <p:sp>
        <p:nvSpPr>
          <p:cNvPr id="280" name="Google Shape;280;p18"/>
          <p:cNvSpPr txBox="1"/>
          <p:nvPr/>
        </p:nvSpPr>
        <p:spPr>
          <a:xfrm>
            <a:off x="442950" y="1048797"/>
            <a:ext cx="8258100" cy="26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ru" sz="28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Let’s focus on the reactivity of the carbonyl group!!!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ru" sz="2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Nucleophilic Addition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ru" sz="28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Ketones are less reactive than aldehydes</a:t>
            </a:r>
            <a:endParaRPr sz="2800" b="1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ru" sz="2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Reduction and Oxidation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ru" sz="2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Keto-Enol Tautomerism</a:t>
            </a:r>
            <a:endParaRPr sz="2800" b="1" i="0" u="none" strike="noStrike" cap="none">
              <a:solidFill>
                <a:srgbClr val="FF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ru" sz="28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The Aldol Condensation</a:t>
            </a:r>
            <a:endParaRPr sz="2800" b="1" i="0" u="none" strike="noStrike" cap="none">
              <a:solidFill>
                <a:srgbClr val="FF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"/>
          <p:cNvSpPr txBox="1">
            <a:spLocks noGrp="1"/>
          </p:cNvSpPr>
          <p:nvPr>
            <p:ph type="ctrTitle"/>
          </p:nvPr>
        </p:nvSpPr>
        <p:spPr>
          <a:xfrm>
            <a:off x="311700" y="337025"/>
            <a:ext cx="8520600" cy="9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800">
                <a:solidFill>
                  <a:srgbClr val="000000"/>
                </a:solidFill>
              </a:rPr>
              <a:t>INSTRUCTORS</a:t>
            </a:r>
            <a:endParaRPr sz="280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2800">
              <a:solidFill>
                <a:schemeClr val="dk2"/>
              </a:solidFill>
            </a:endParaRPr>
          </a:p>
        </p:txBody>
      </p:sp>
      <p:sp>
        <p:nvSpPr>
          <p:cNvPr id="136" name="Google Shape;136;p2"/>
          <p:cNvSpPr txBox="1">
            <a:spLocks noGrp="1"/>
          </p:cNvSpPr>
          <p:nvPr>
            <p:ph type="subTitle" idx="1"/>
          </p:nvPr>
        </p:nvSpPr>
        <p:spPr>
          <a:xfrm>
            <a:off x="311700" y="1063425"/>
            <a:ext cx="85206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rgbClr val="000000"/>
                </a:solidFill>
              </a:rPr>
              <a:t>Gulnaz Seitimova, PhD, </a:t>
            </a:r>
            <a:r>
              <a:rPr lang="ru">
                <a:solidFill>
                  <a:schemeClr val="dk1"/>
                </a:solidFill>
              </a:rPr>
              <a:t>Chemistry</a:t>
            </a:r>
            <a:endParaRPr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rgbClr val="000000"/>
                </a:solidFill>
              </a:rPr>
              <a:t>Bates Kudaibergenova, </a:t>
            </a:r>
            <a:r>
              <a:rPr lang="ru">
                <a:solidFill>
                  <a:schemeClr val="dk1"/>
                </a:solidFill>
              </a:rPr>
              <a:t>PhD, Chemistry</a:t>
            </a:r>
            <a:endParaRPr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rgbClr val="000000"/>
                </a:solidFill>
              </a:rPr>
              <a:t>Dias Tastanbekov, MSc, Chemistry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9"/>
          <p:cNvSpPr txBox="1"/>
          <p:nvPr/>
        </p:nvSpPr>
        <p:spPr>
          <a:xfrm>
            <a:off x="0" y="0"/>
            <a:ext cx="9038100" cy="4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" sz="2000" b="0" i="0" u="none" strike="noStrike" cap="none">
                <a:solidFill>
                  <a:schemeClr val="dk1"/>
                </a:solidFill>
                <a:highlight>
                  <a:srgbClr val="DDF2F0"/>
                </a:highlight>
                <a:latin typeface="Arial"/>
                <a:ea typeface="Arial"/>
                <a:cs typeface="Arial"/>
                <a:sym typeface="Arial"/>
              </a:rPr>
              <a:t>- Reduction of Aldehydes and Ketones</a:t>
            </a: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6" name="Google Shape;286;p19" descr="Картинки по запросу - Reduction of Aldehydes and Ketones"/>
          <p:cNvPicPr preferRelativeResize="0"/>
          <p:nvPr/>
        </p:nvPicPr>
        <p:blipFill rotWithShape="1">
          <a:blip r:embed="rId3">
            <a:alphaModFix/>
          </a:blip>
          <a:srcRect l="2197" t="3407" r="2644" b="63085"/>
          <a:stretch/>
        </p:blipFill>
        <p:spPr>
          <a:xfrm>
            <a:off x="322525" y="446100"/>
            <a:ext cx="8519900" cy="1722850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p19"/>
          <p:cNvSpPr txBox="1"/>
          <p:nvPr/>
        </p:nvSpPr>
        <p:spPr>
          <a:xfrm>
            <a:off x="594900" y="1549250"/>
            <a:ext cx="1363500" cy="446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Aldehyde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19"/>
          <p:cNvSpPr txBox="1"/>
          <p:nvPr/>
        </p:nvSpPr>
        <p:spPr>
          <a:xfrm>
            <a:off x="2572900" y="1549250"/>
            <a:ext cx="1999200" cy="446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Reducing agent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19"/>
          <p:cNvSpPr txBox="1"/>
          <p:nvPr/>
        </p:nvSpPr>
        <p:spPr>
          <a:xfrm>
            <a:off x="6620675" y="1103150"/>
            <a:ext cx="1999200" cy="446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Primary alcohol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0" name="Google Shape;290;p19" descr="Картинки по запросу - Reduction of Aldehydes and Ketones"/>
          <p:cNvPicPr preferRelativeResize="0"/>
          <p:nvPr/>
        </p:nvPicPr>
        <p:blipFill rotWithShape="1">
          <a:blip r:embed="rId3">
            <a:alphaModFix/>
          </a:blip>
          <a:srcRect l="2197" t="62646" r="2644" b="3844"/>
          <a:stretch/>
        </p:blipFill>
        <p:spPr>
          <a:xfrm>
            <a:off x="259100" y="2466350"/>
            <a:ext cx="8519900" cy="1722850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Google Shape;291;p19"/>
          <p:cNvSpPr txBox="1"/>
          <p:nvPr/>
        </p:nvSpPr>
        <p:spPr>
          <a:xfrm>
            <a:off x="594900" y="3666900"/>
            <a:ext cx="1140300" cy="446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Keton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9"/>
          <p:cNvSpPr txBox="1"/>
          <p:nvPr/>
        </p:nvSpPr>
        <p:spPr>
          <a:xfrm>
            <a:off x="2640400" y="3518050"/>
            <a:ext cx="1999200" cy="446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Reducing agent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9"/>
          <p:cNvSpPr txBox="1"/>
          <p:nvPr/>
        </p:nvSpPr>
        <p:spPr>
          <a:xfrm>
            <a:off x="6711100" y="3004950"/>
            <a:ext cx="2265000" cy="446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Secondary alcohol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0"/>
          <p:cNvSpPr txBox="1"/>
          <p:nvPr/>
        </p:nvSpPr>
        <p:spPr>
          <a:xfrm>
            <a:off x="0" y="0"/>
            <a:ext cx="90381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ru" sz="1800" b="0" i="0" u="none" strike="noStrike" cap="none">
                <a:solidFill>
                  <a:schemeClr val="dk1"/>
                </a:solidFill>
                <a:highlight>
                  <a:srgbClr val="DDF2F0"/>
                </a:highlight>
                <a:latin typeface="Arial"/>
                <a:ea typeface="Arial"/>
                <a:cs typeface="Arial"/>
                <a:sym typeface="Arial"/>
              </a:rPr>
              <a:t>- Oxidation of Aldehydes</a:t>
            </a:r>
            <a:br>
              <a:rPr lang="ru" sz="1800" b="0" i="0" u="none" strike="noStrike" cap="none">
                <a:solidFill>
                  <a:schemeClr val="dk1"/>
                </a:solidFill>
                <a:highlight>
                  <a:srgbClr val="DDF2F0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lang="ru" sz="1800" b="0" i="0" u="none" strike="noStrike" cap="none">
                <a:solidFill>
                  <a:schemeClr val="dk1"/>
                </a:solidFill>
                <a:highlight>
                  <a:srgbClr val="DDF2F0"/>
                </a:highlight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" sz="1800" b="0" i="0" u="none" strike="noStrike" cap="none">
                <a:solidFill>
                  <a:schemeClr val="dk1"/>
                </a:solidFill>
                <a:highlight>
                  <a:srgbClr val="DDF2F0"/>
                </a:highlight>
                <a:latin typeface="Arial"/>
                <a:ea typeface="Arial"/>
                <a:cs typeface="Arial"/>
                <a:sym typeface="Arial"/>
              </a:rPr>
            </a:b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9" name="Google Shape;299;p20" descr="Картинки по запросу - Oxidation of Aldehydes"/>
          <p:cNvPicPr preferRelativeResize="0"/>
          <p:nvPr/>
        </p:nvPicPr>
        <p:blipFill rotWithShape="1">
          <a:blip r:embed="rId3">
            <a:alphaModFix/>
          </a:blip>
          <a:srcRect l="25119" t="4736" r="23917" b="53051"/>
          <a:stretch/>
        </p:blipFill>
        <p:spPr>
          <a:xfrm>
            <a:off x="1300450" y="428275"/>
            <a:ext cx="6654280" cy="2523325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p20"/>
          <p:cNvSpPr txBox="1"/>
          <p:nvPr/>
        </p:nvSpPr>
        <p:spPr>
          <a:xfrm>
            <a:off x="1450100" y="2136025"/>
            <a:ext cx="2307300" cy="45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 aldehyde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0"/>
          <p:cNvSpPr txBox="1"/>
          <p:nvPr/>
        </p:nvSpPr>
        <p:spPr>
          <a:xfrm>
            <a:off x="5196925" y="2105125"/>
            <a:ext cx="2623800" cy="520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carboxylic acid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2" name="Google Shape;302;p20" descr="Картинки по запросу - Oxidation of Aldehydes"/>
          <p:cNvPicPr preferRelativeResize="0"/>
          <p:nvPr/>
        </p:nvPicPr>
        <p:blipFill rotWithShape="1">
          <a:blip r:embed="rId3">
            <a:alphaModFix/>
          </a:blip>
          <a:srcRect l="24518" t="58341" r="24518" b="-550"/>
          <a:stretch/>
        </p:blipFill>
        <p:spPr>
          <a:xfrm>
            <a:off x="1205475" y="2571750"/>
            <a:ext cx="6844225" cy="2595350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20"/>
          <p:cNvSpPr txBox="1"/>
          <p:nvPr/>
        </p:nvSpPr>
        <p:spPr>
          <a:xfrm>
            <a:off x="1668150" y="4360850"/>
            <a:ext cx="2169000" cy="45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ketone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0"/>
          <p:cNvSpPr txBox="1"/>
          <p:nvPr/>
        </p:nvSpPr>
        <p:spPr>
          <a:xfrm>
            <a:off x="5513425" y="3273825"/>
            <a:ext cx="2307300" cy="45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reaction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" name="Google Shape;309;g7207b90eb0_0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69625" y="0"/>
            <a:ext cx="4724100" cy="136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" name="Google Shape;310;g7207b90eb0_0_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4250" y="1368700"/>
            <a:ext cx="6733724" cy="378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1"/>
          <p:cNvSpPr txBox="1"/>
          <p:nvPr/>
        </p:nvSpPr>
        <p:spPr>
          <a:xfrm>
            <a:off x="0" y="0"/>
            <a:ext cx="9038100" cy="63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the products of the reduction of aldehydes and ketones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6" name="Google Shape;316;p21"/>
          <p:cNvPicPr preferRelativeResize="0"/>
          <p:nvPr/>
        </p:nvPicPr>
        <p:blipFill rotWithShape="1">
          <a:blip r:embed="rId3">
            <a:alphaModFix/>
          </a:blip>
          <a:srcRect l="2421" t="5458" r="31028" b="4321"/>
          <a:stretch/>
        </p:blipFill>
        <p:spPr>
          <a:xfrm>
            <a:off x="1080125" y="461800"/>
            <a:ext cx="4633500" cy="1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21" descr="Картинки по запросу  reduction of aldehydes and ketone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48250" y="2491575"/>
            <a:ext cx="5862825" cy="255205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21"/>
          <p:cNvSpPr/>
          <p:nvPr/>
        </p:nvSpPr>
        <p:spPr>
          <a:xfrm>
            <a:off x="5093900" y="2373350"/>
            <a:ext cx="3061200" cy="278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21"/>
          <p:cNvSpPr/>
          <p:nvPr/>
        </p:nvSpPr>
        <p:spPr>
          <a:xfrm>
            <a:off x="4697325" y="2373350"/>
            <a:ext cx="1974300" cy="1278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2"/>
          <p:cNvSpPr txBox="1"/>
          <p:nvPr/>
        </p:nvSpPr>
        <p:spPr>
          <a:xfrm>
            <a:off x="0" y="0"/>
            <a:ext cx="9038100" cy="63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the products of the reduction of aldehydes and ketones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5" name="Google Shape;325;p22"/>
          <p:cNvPicPr preferRelativeResize="0"/>
          <p:nvPr/>
        </p:nvPicPr>
        <p:blipFill rotWithShape="1">
          <a:blip r:embed="rId3">
            <a:alphaModFix/>
          </a:blip>
          <a:srcRect l="2420" t="5458" r="5548" b="4321"/>
          <a:stretch/>
        </p:blipFill>
        <p:spPr>
          <a:xfrm>
            <a:off x="1080125" y="461800"/>
            <a:ext cx="6407676" cy="1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p22" descr="Картинки по запросу  reduction of aldehydes and ketone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48250" y="2491575"/>
            <a:ext cx="5862825" cy="2552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1" name="Google Shape;331;p23" descr="Картинки по запросу aldehyde"/>
          <p:cNvPicPr preferRelativeResize="0"/>
          <p:nvPr/>
        </p:nvPicPr>
        <p:blipFill rotWithShape="1">
          <a:blip r:embed="rId3">
            <a:alphaModFix/>
          </a:blip>
          <a:srcRect l="1166" t="3753" b="28359"/>
          <a:stretch/>
        </p:blipFill>
        <p:spPr>
          <a:xfrm>
            <a:off x="76200" y="487850"/>
            <a:ext cx="7076150" cy="425265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23"/>
          <p:cNvSpPr txBox="1"/>
          <p:nvPr/>
        </p:nvSpPr>
        <p:spPr>
          <a:xfrm>
            <a:off x="0" y="0"/>
            <a:ext cx="78330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400" b="0" i="0" u="none" strike="noStrike" cap="none">
                <a:solidFill>
                  <a:schemeClr val="dk1"/>
                </a:solidFill>
                <a:highlight>
                  <a:srgbClr val="DDF2F0"/>
                </a:highlight>
                <a:latin typeface="Arial"/>
                <a:ea typeface="Arial"/>
                <a:cs typeface="Arial"/>
                <a:sym typeface="Arial"/>
              </a:rPr>
              <a:t>- Some Common Aldehydes and Ketones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3" name="Google Shape;333;p23" descr="Картинки по запросу aldehyde"/>
          <p:cNvPicPr preferRelativeResize="0"/>
          <p:nvPr/>
        </p:nvPicPr>
        <p:blipFill rotWithShape="1">
          <a:blip r:embed="rId3">
            <a:alphaModFix/>
          </a:blip>
          <a:srcRect l="28604" t="80039" r="48698" b="5915"/>
          <a:stretch/>
        </p:blipFill>
        <p:spPr>
          <a:xfrm>
            <a:off x="7422275" y="2263925"/>
            <a:ext cx="1692025" cy="91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Google Shape;334;p23" descr="Картинки по запросу aldehyde"/>
          <p:cNvPicPr preferRelativeResize="0"/>
          <p:nvPr/>
        </p:nvPicPr>
        <p:blipFill rotWithShape="1">
          <a:blip r:embed="rId3">
            <a:alphaModFix/>
          </a:blip>
          <a:srcRect l="63835" t="70516" r="8898" b="1361"/>
          <a:stretch/>
        </p:blipFill>
        <p:spPr>
          <a:xfrm>
            <a:off x="7304750" y="3392000"/>
            <a:ext cx="1548900" cy="1397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23" descr="Картинки по запросу aldehyde"/>
          <p:cNvPicPr preferRelativeResize="0"/>
          <p:nvPr/>
        </p:nvPicPr>
        <p:blipFill rotWithShape="1">
          <a:blip r:embed="rId3">
            <a:alphaModFix/>
          </a:blip>
          <a:srcRect l="3636" t="77001" r="78393" b="7596"/>
          <a:stretch/>
        </p:blipFill>
        <p:spPr>
          <a:xfrm>
            <a:off x="7336350" y="200600"/>
            <a:ext cx="1548900" cy="1161675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p23"/>
          <p:cNvSpPr txBox="1"/>
          <p:nvPr/>
        </p:nvSpPr>
        <p:spPr>
          <a:xfrm>
            <a:off x="2027850" y="4713750"/>
            <a:ext cx="13026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Nonanal</a:t>
            </a:r>
            <a:endParaRPr sz="19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23"/>
          <p:cNvSpPr txBox="1"/>
          <p:nvPr/>
        </p:nvSpPr>
        <p:spPr>
          <a:xfrm>
            <a:off x="76200" y="1844525"/>
            <a:ext cx="15489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Formaldehyde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23"/>
          <p:cNvSpPr txBox="1"/>
          <p:nvPr/>
        </p:nvSpPr>
        <p:spPr>
          <a:xfrm>
            <a:off x="76200" y="3890475"/>
            <a:ext cx="15489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Acetaldehyde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23"/>
          <p:cNvSpPr txBox="1"/>
          <p:nvPr/>
        </p:nvSpPr>
        <p:spPr>
          <a:xfrm>
            <a:off x="2180250" y="1844525"/>
            <a:ext cx="11589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Butanal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23"/>
          <p:cNvSpPr txBox="1"/>
          <p:nvPr/>
        </p:nvSpPr>
        <p:spPr>
          <a:xfrm>
            <a:off x="1849475" y="3335775"/>
            <a:ext cx="17688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Malondialdehyde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23"/>
          <p:cNvSpPr txBox="1"/>
          <p:nvPr/>
        </p:nvSpPr>
        <p:spPr>
          <a:xfrm>
            <a:off x="3797550" y="2446325"/>
            <a:ext cx="15489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Benzaldehyde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23"/>
          <p:cNvSpPr txBox="1"/>
          <p:nvPr/>
        </p:nvSpPr>
        <p:spPr>
          <a:xfrm>
            <a:off x="5699700" y="2415413"/>
            <a:ext cx="15489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Anizaldehyde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23"/>
          <p:cNvSpPr txBox="1"/>
          <p:nvPr/>
        </p:nvSpPr>
        <p:spPr>
          <a:xfrm>
            <a:off x="7248600" y="1268250"/>
            <a:ext cx="1866300" cy="43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Propionaldehyde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(propanal)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23"/>
          <p:cNvSpPr txBox="1"/>
          <p:nvPr/>
        </p:nvSpPr>
        <p:spPr>
          <a:xfrm>
            <a:off x="7493838" y="2911325"/>
            <a:ext cx="15489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Methional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23"/>
          <p:cNvSpPr txBox="1"/>
          <p:nvPr/>
        </p:nvSpPr>
        <p:spPr>
          <a:xfrm>
            <a:off x="5279225" y="4138075"/>
            <a:ext cx="17688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Cynnamaldehyde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23"/>
          <p:cNvSpPr txBox="1"/>
          <p:nvPr/>
        </p:nvSpPr>
        <p:spPr>
          <a:xfrm>
            <a:off x="7533350" y="4713750"/>
            <a:ext cx="15489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Vanilin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23"/>
          <p:cNvSpPr txBox="1"/>
          <p:nvPr/>
        </p:nvSpPr>
        <p:spPr>
          <a:xfrm>
            <a:off x="8153800" y="4378050"/>
            <a:ext cx="803700" cy="33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sz="1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2" name="Google Shape;352;p24" descr="Картинки по запросу common aldehyde odor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9326" y="620875"/>
            <a:ext cx="7402850" cy="4522626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24"/>
          <p:cNvSpPr txBox="1"/>
          <p:nvPr/>
        </p:nvSpPr>
        <p:spPr>
          <a:xfrm>
            <a:off x="297450" y="86750"/>
            <a:ext cx="4499100" cy="4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Common </a:t>
            </a:r>
            <a:r>
              <a:rPr lang="ru" sz="2100" b="0" i="0" u="none" strike="noStrike" cap="none">
                <a:solidFill>
                  <a:srgbClr val="000000"/>
                </a:solidFill>
                <a:highlight>
                  <a:srgbClr val="C27BA0"/>
                </a:highlight>
                <a:latin typeface="Arial"/>
                <a:ea typeface="Arial"/>
                <a:cs typeface="Arial"/>
                <a:sym typeface="Arial"/>
              </a:rPr>
              <a:t>odors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with carboxyl group</a:t>
            </a:r>
            <a:endParaRPr sz="2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"/>
          <p:cNvSpPr txBox="1">
            <a:spLocks noGrp="1"/>
          </p:cNvSpPr>
          <p:nvPr>
            <p:ph type="subTitle" idx="1"/>
          </p:nvPr>
        </p:nvSpPr>
        <p:spPr>
          <a:xfrm>
            <a:off x="9925" y="1046225"/>
            <a:ext cx="9134100" cy="38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ru" sz="2000" b="1">
                <a:solidFill>
                  <a:schemeClr val="dk1"/>
                </a:solidFill>
              </a:rPr>
              <a:t>Topics</a:t>
            </a:r>
            <a:endParaRPr sz="2000" b="1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ru" sz="1800">
                <a:solidFill>
                  <a:schemeClr val="dk1"/>
                </a:solidFill>
              </a:rPr>
              <a:t>- The Carbonyl Group,  Naming Simple Aldehydes and Ketones</a:t>
            </a:r>
            <a:br>
              <a:rPr lang="ru" sz="1800">
                <a:solidFill>
                  <a:schemeClr val="dk1"/>
                </a:solidFill>
              </a:rPr>
            </a:br>
            <a:r>
              <a:rPr lang="ru" sz="1800">
                <a:solidFill>
                  <a:schemeClr val="dk1"/>
                </a:solidFill>
              </a:rPr>
              <a:t>- Properties of Aldehydes and Ketones</a:t>
            </a:r>
            <a:br>
              <a:rPr lang="ru" sz="1800">
                <a:solidFill>
                  <a:schemeClr val="dk1"/>
                </a:solidFill>
              </a:rPr>
            </a:br>
            <a:r>
              <a:rPr lang="ru" sz="1800">
                <a:solidFill>
                  <a:schemeClr val="dk1"/>
                </a:solidFill>
              </a:rPr>
              <a:t>- Some Common Aldehydes and Ketones</a:t>
            </a:r>
            <a:br>
              <a:rPr lang="ru" sz="1800">
                <a:solidFill>
                  <a:schemeClr val="dk1"/>
                </a:solidFill>
              </a:rPr>
            </a:br>
            <a:r>
              <a:rPr lang="ru" sz="1800">
                <a:solidFill>
                  <a:schemeClr val="dk1"/>
                </a:solidFill>
              </a:rPr>
              <a:t>- Oxidation of Aldehydes</a:t>
            </a:r>
            <a:br>
              <a:rPr lang="ru" sz="1800">
                <a:solidFill>
                  <a:schemeClr val="dk1"/>
                </a:solidFill>
              </a:rPr>
            </a:br>
            <a:r>
              <a:rPr lang="ru" sz="1800">
                <a:solidFill>
                  <a:schemeClr val="dk1"/>
                </a:solidFill>
              </a:rPr>
              <a:t>- Reduction of Aldehydes and Ketones</a:t>
            </a:r>
            <a:br>
              <a:rPr lang="ru" sz="1800">
                <a:solidFill>
                  <a:schemeClr val="dk1"/>
                </a:solidFill>
              </a:rPr>
            </a:br>
            <a:r>
              <a:rPr lang="ru" sz="1800">
                <a:solidFill>
                  <a:schemeClr val="dk1"/>
                </a:solidFill>
              </a:rPr>
              <a:t>- Addition of Alcohols: Hemiacetals and Acetals</a:t>
            </a:r>
            <a:endParaRPr sz="1800">
              <a:solidFill>
                <a:schemeClr val="dk1"/>
              </a:solidFill>
            </a:endParaRPr>
          </a:p>
          <a:p>
            <a:pPr marL="457200" lvl="0" indent="-3365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❏"/>
            </a:pPr>
            <a:r>
              <a:rPr lang="ru" sz="1700">
                <a:solidFill>
                  <a:schemeClr val="dk1"/>
                </a:solidFill>
              </a:rPr>
              <a:t>- identify a carbonyl group, its polarity and shape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❏"/>
            </a:pPr>
            <a:r>
              <a:rPr lang="ru" sz="1700">
                <a:solidFill>
                  <a:schemeClr val="dk1"/>
                </a:solidFill>
              </a:rPr>
              <a:t>- name and draw simple aldehydes and ketones given a structure or a name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❏"/>
            </a:pPr>
            <a:r>
              <a:rPr lang="ru" sz="1700">
                <a:solidFill>
                  <a:schemeClr val="dk1"/>
                </a:solidFill>
              </a:rPr>
              <a:t>- describe the polarity, hydrogen bonding, and water solubility of aldehydes and ketones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❏"/>
            </a:pPr>
            <a:r>
              <a:rPr lang="ru" sz="1700">
                <a:solidFill>
                  <a:schemeClr val="dk1"/>
                </a:solidFill>
              </a:rPr>
              <a:t>- identify the products of the reduction of aldehydes and ketones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❏"/>
            </a:pPr>
            <a:r>
              <a:rPr lang="ru" sz="1700">
                <a:solidFill>
                  <a:schemeClr val="dk1"/>
                </a:solidFill>
              </a:rPr>
              <a:t>- identify the differences between hemiacetals, hemiketals, acetals, and ketals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❏"/>
            </a:pPr>
            <a:r>
              <a:rPr lang="ru" sz="1700">
                <a:solidFill>
                  <a:schemeClr val="dk1"/>
                </a:solidFill>
              </a:rPr>
              <a:t>- predict the products of hemiacetal, hemiketal, acetal, and ketal formation and their hydrolysis</a:t>
            </a:r>
            <a:endParaRPr sz="1900">
              <a:solidFill>
                <a:schemeClr val="dk1"/>
              </a:solidFill>
              <a:highlight>
                <a:srgbClr val="DDF2F0"/>
              </a:highlight>
            </a:endParaRPr>
          </a:p>
        </p:txBody>
      </p:sp>
      <p:sp>
        <p:nvSpPr>
          <p:cNvPr id="142" name="Google Shape;142;p3"/>
          <p:cNvSpPr txBox="1">
            <a:spLocks noGrp="1"/>
          </p:cNvSpPr>
          <p:nvPr>
            <p:ph type="ctrTitle"/>
          </p:nvPr>
        </p:nvSpPr>
        <p:spPr>
          <a:xfrm>
            <a:off x="165775" y="81475"/>
            <a:ext cx="8520600" cy="10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ru" sz="3200" b="1">
                <a:latin typeface="Calibri"/>
                <a:ea typeface="Calibri"/>
                <a:cs typeface="Calibri"/>
                <a:sym typeface="Calibri"/>
              </a:rPr>
              <a:t>LEARNING OUTCOMES</a:t>
            </a:r>
            <a:endParaRPr sz="32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ru" sz="3200" b="1">
                <a:latin typeface="Calibri"/>
                <a:ea typeface="Calibri"/>
                <a:cs typeface="Calibri"/>
                <a:sym typeface="Calibri"/>
              </a:rPr>
              <a:t>As a result of the lesson you will be able to: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ctrTitle"/>
          </p:nvPr>
        </p:nvSpPr>
        <p:spPr>
          <a:xfrm>
            <a:off x="311700" y="365150"/>
            <a:ext cx="8520600" cy="10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800"/>
              <a:t>Literature</a:t>
            </a:r>
            <a:endParaRPr/>
          </a:p>
        </p:txBody>
      </p:sp>
      <p:sp>
        <p:nvSpPr>
          <p:cNvPr id="148" name="Google Shape;148;p4"/>
          <p:cNvSpPr txBox="1">
            <a:spLocks noGrp="1"/>
          </p:cNvSpPr>
          <p:nvPr>
            <p:ph type="subTitle" idx="1"/>
          </p:nvPr>
        </p:nvSpPr>
        <p:spPr>
          <a:xfrm>
            <a:off x="311700" y="1442875"/>
            <a:ext cx="8176500" cy="30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1600">
              <a:solidFill>
                <a:schemeClr val="dk1"/>
              </a:solidFill>
            </a:endParaRPr>
          </a:p>
          <a:p>
            <a:pPr marL="457200" lvl="0" indent="-3302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lang="ru" sz="1600">
                <a:solidFill>
                  <a:schemeClr val="dk1"/>
                </a:solidFill>
              </a:rPr>
              <a:t>Organic Chemistry. International student version. 10ed. T.w.Graham Solomons, Craig. B. Fryhle., pp. 729-778</a:t>
            </a:r>
            <a:endParaRPr sz="16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"/>
          <p:cNvSpPr txBox="1"/>
          <p:nvPr/>
        </p:nvSpPr>
        <p:spPr>
          <a:xfrm>
            <a:off x="0" y="86750"/>
            <a:ext cx="6028800" cy="3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600" b="0" i="0" u="none" strike="noStrike" cap="none">
                <a:solidFill>
                  <a:schemeClr val="dk1"/>
                </a:solidFill>
                <a:highlight>
                  <a:srgbClr val="DDF2F0"/>
                </a:highlight>
                <a:latin typeface="Arial"/>
                <a:ea typeface="Arial"/>
                <a:cs typeface="Arial"/>
                <a:sym typeface="Arial"/>
              </a:rPr>
              <a:t>Topic - the Carbonyl Group</a:t>
            </a:r>
            <a:endParaRPr sz="2600" b="0" i="0" u="none" strike="noStrike" cap="none">
              <a:solidFill>
                <a:schemeClr val="dk1"/>
              </a:solidFill>
              <a:highlight>
                <a:srgbClr val="DDF2F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highlight>
                <a:srgbClr val="DDF2F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5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In organic chemistry, a </a:t>
            </a:r>
            <a:r>
              <a:rPr lang="ru" sz="1850" b="1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carbonyl group</a:t>
            </a:r>
            <a:r>
              <a:rPr lang="ru" sz="185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is a functional group composed of a carbon a</a:t>
            </a:r>
            <a:r>
              <a:rPr lang="ru" sz="1850" b="0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tom </a:t>
            </a:r>
            <a:r>
              <a:rPr lang="ru" sz="185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double-bonded</a:t>
            </a:r>
            <a:r>
              <a:rPr lang="ru" sz="1850" b="0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to an oxygen </a:t>
            </a:r>
            <a:r>
              <a:rPr lang="ru" sz="185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atom: </a:t>
            </a:r>
            <a:r>
              <a:rPr lang="ru" sz="1850" b="1" i="0" u="none" strike="noStrike" cap="none">
                <a:solidFill>
                  <a:srgbClr val="222222"/>
                </a:solidFill>
                <a:highlight>
                  <a:srgbClr val="B6D7A8"/>
                </a:highlight>
                <a:latin typeface="Arial"/>
                <a:ea typeface="Arial"/>
                <a:cs typeface="Arial"/>
                <a:sym typeface="Arial"/>
              </a:rPr>
              <a:t>C=O</a:t>
            </a:r>
            <a:r>
              <a:rPr lang="ru" sz="185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 It is common to several classes of organic compounds, as part of many larger functional groups. A compound containing a carbonyl group is often referred to as a </a:t>
            </a:r>
            <a:r>
              <a:rPr lang="ru" sz="1850" b="1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carbonyl compound</a:t>
            </a:r>
            <a:r>
              <a:rPr lang="ru" sz="185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sz="2600" b="0" i="0" u="none" strike="noStrike" cap="none">
              <a:solidFill>
                <a:schemeClr val="dk1"/>
              </a:solidFill>
              <a:highlight>
                <a:srgbClr val="DDF2F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4" name="Google Shape;154;p5" descr="Картинки по запросу carbonyl group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5950" y="3007425"/>
            <a:ext cx="2305275" cy="1811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5" descr="Картинки по запросу carbonyl group"/>
          <p:cNvPicPr preferRelativeResize="0"/>
          <p:nvPr/>
        </p:nvPicPr>
        <p:blipFill rotWithShape="1">
          <a:blip r:embed="rId4">
            <a:alphaModFix/>
          </a:blip>
          <a:srcRect t="47905" r="53801"/>
          <a:stretch/>
        </p:blipFill>
        <p:spPr>
          <a:xfrm>
            <a:off x="2866050" y="3469000"/>
            <a:ext cx="2606600" cy="149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5" descr="Картинки по запросу carbonyl group"/>
          <p:cNvPicPr preferRelativeResize="0"/>
          <p:nvPr/>
        </p:nvPicPr>
        <p:blipFill rotWithShape="1">
          <a:blip r:embed="rId4">
            <a:alphaModFix/>
          </a:blip>
          <a:srcRect l="58955" t="47905" r="4218"/>
          <a:stretch/>
        </p:blipFill>
        <p:spPr>
          <a:xfrm>
            <a:off x="6145450" y="2125600"/>
            <a:ext cx="2077700" cy="149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5" descr="Картинки по запросу carbonyl group"/>
          <p:cNvPicPr preferRelativeResize="0"/>
          <p:nvPr/>
        </p:nvPicPr>
        <p:blipFill rotWithShape="1">
          <a:blip r:embed="rId4">
            <a:alphaModFix/>
          </a:blip>
          <a:srcRect l="39252" t="-2443" r="-385" b="50349"/>
          <a:stretch/>
        </p:blipFill>
        <p:spPr>
          <a:xfrm>
            <a:off x="5487038" y="3623325"/>
            <a:ext cx="3449300" cy="149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5" descr="Картинки по запросу carbonyl group"/>
          <p:cNvPicPr preferRelativeResize="0"/>
          <p:nvPr/>
        </p:nvPicPr>
        <p:blipFill rotWithShape="1">
          <a:blip r:embed="rId4">
            <a:alphaModFix/>
          </a:blip>
          <a:srcRect l="1422" t="-2443" r="77218" b="50349"/>
          <a:stretch/>
        </p:blipFill>
        <p:spPr>
          <a:xfrm>
            <a:off x="6609163" y="709225"/>
            <a:ext cx="1205025" cy="1497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6"/>
          <p:cNvSpPr txBox="1">
            <a:spLocks noGrp="1"/>
          </p:cNvSpPr>
          <p:nvPr>
            <p:ph type="title"/>
          </p:nvPr>
        </p:nvSpPr>
        <p:spPr>
          <a:xfrm>
            <a:off x="457200" y="48218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</a:pPr>
            <a:r>
              <a:rPr lang="ru" b="1"/>
              <a:t>Carbonyl Group (I)</a:t>
            </a:r>
            <a:endParaRPr b="1"/>
          </a:p>
        </p:txBody>
      </p:sp>
      <p:sp>
        <p:nvSpPr>
          <p:cNvPr id="164" name="Google Shape;164;p6"/>
          <p:cNvSpPr txBox="1">
            <a:spLocks noGrp="1"/>
          </p:cNvSpPr>
          <p:nvPr>
            <p:ph type="body" idx="1"/>
          </p:nvPr>
        </p:nvSpPr>
        <p:spPr>
          <a:xfrm>
            <a:off x="85920" y="3771918"/>
            <a:ext cx="8972700" cy="6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Char char="•"/>
            </a:pPr>
            <a:r>
              <a:rPr lang="ru" sz="2800" b="1">
                <a:solidFill>
                  <a:srgbClr val="FF0000"/>
                </a:solidFill>
              </a:rPr>
              <a:t>The alpha hydrogens</a:t>
            </a:r>
            <a:r>
              <a:rPr lang="ru" sz="2800" b="1">
                <a:solidFill>
                  <a:srgbClr val="0000FF"/>
                </a:solidFill>
              </a:rPr>
              <a:t> of a carbonyl compounds are much more acidic than a typical C-H bond. </a:t>
            </a:r>
            <a:endParaRPr sz="2800" b="1">
              <a:solidFill>
                <a:srgbClr val="0000FF"/>
              </a:solidFill>
            </a:endParaRPr>
          </a:p>
        </p:txBody>
      </p:sp>
      <p:sp>
        <p:nvSpPr>
          <p:cNvPr id="165" name="Google Shape;165;p6"/>
          <p:cNvSpPr txBox="1"/>
          <p:nvPr/>
        </p:nvSpPr>
        <p:spPr>
          <a:xfrm>
            <a:off x="457200" y="1446601"/>
            <a:ext cx="8258100" cy="6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</a:pPr>
            <a:r>
              <a:rPr lang="ru" sz="2800" b="1" i="0" u="none" strike="noStrike" cap="none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Carbonyl Compounds</a:t>
            </a:r>
            <a:endParaRPr sz="2800" b="1" i="0" u="none" strike="noStrike" cap="none">
              <a:solidFill>
                <a:srgbClr val="0000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166" name="Google Shape;166;p6"/>
          <p:cNvPicPr preferRelativeResize="0"/>
          <p:nvPr/>
        </p:nvPicPr>
        <p:blipFill rotWithShape="1">
          <a:blip r:embed="rId3">
            <a:alphaModFix/>
          </a:blip>
          <a:srcRect l="20178" t="13891" r="34246" b="29684"/>
          <a:stretch/>
        </p:blipFill>
        <p:spPr>
          <a:xfrm>
            <a:off x="7500958" y="482189"/>
            <a:ext cx="1153999" cy="80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6"/>
          <p:cNvPicPr preferRelativeResize="0"/>
          <p:nvPr/>
        </p:nvPicPr>
        <p:blipFill rotWithShape="1">
          <a:blip r:embed="rId4">
            <a:alphaModFix/>
          </a:blip>
          <a:srcRect l="24905" t="46527" r="16795" b="36978"/>
          <a:stretch/>
        </p:blipFill>
        <p:spPr>
          <a:xfrm>
            <a:off x="121369" y="2121592"/>
            <a:ext cx="8929751" cy="14210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"/>
          <p:cNvSpPr txBox="1">
            <a:spLocks noGrp="1"/>
          </p:cNvSpPr>
          <p:nvPr>
            <p:ph type="title"/>
          </p:nvPr>
        </p:nvSpPr>
        <p:spPr>
          <a:xfrm>
            <a:off x="457200" y="64293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</a:pPr>
            <a:r>
              <a:rPr lang="ru" b="1"/>
              <a:t>Carbonyl Group (II)</a:t>
            </a:r>
            <a:endParaRPr b="1"/>
          </a:p>
        </p:txBody>
      </p:sp>
      <p:pic>
        <p:nvPicPr>
          <p:cNvPr id="173" name="Google Shape;173;p7"/>
          <p:cNvPicPr preferRelativeResize="0"/>
          <p:nvPr/>
        </p:nvPicPr>
        <p:blipFill rotWithShape="1">
          <a:blip r:embed="rId3">
            <a:alphaModFix/>
          </a:blip>
          <a:srcRect l="20178" t="13891" r="34246" b="29684"/>
          <a:stretch/>
        </p:blipFill>
        <p:spPr>
          <a:xfrm>
            <a:off x="7500958" y="589352"/>
            <a:ext cx="1153999" cy="803678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7"/>
          <p:cNvSpPr txBox="1"/>
          <p:nvPr/>
        </p:nvSpPr>
        <p:spPr>
          <a:xfrm>
            <a:off x="85920" y="1821651"/>
            <a:ext cx="8972700" cy="25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ru" sz="32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Oxygen is </a:t>
            </a:r>
            <a:r>
              <a:rPr lang="ru" sz="32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more electronegative</a:t>
            </a:r>
            <a:r>
              <a:rPr lang="ru" sz="32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than carbon. Therefore, </a:t>
            </a:r>
            <a:r>
              <a:rPr lang="ru" sz="3200" b="1" i="0" u="none" strike="noStrike" cap="none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the carbonyl carbon </a:t>
            </a:r>
            <a:r>
              <a:rPr lang="ru" sz="32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becomes </a:t>
            </a:r>
            <a:r>
              <a:rPr lang="ru" sz="3200" b="1" i="0" u="none" strike="noStrike" cap="none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electrophilic</a:t>
            </a:r>
            <a:r>
              <a:rPr lang="ru" sz="32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, and thus more reactive with </a:t>
            </a:r>
            <a:r>
              <a:rPr lang="ru" sz="3200" b="1" i="0" u="none" strike="noStrike" cap="none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nucleophiles</a:t>
            </a:r>
            <a:r>
              <a:rPr lang="ru" sz="32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. </a:t>
            </a:r>
            <a:r>
              <a:rPr lang="ru" sz="32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The oxygen </a:t>
            </a:r>
            <a:r>
              <a:rPr lang="ru" sz="32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can react with an </a:t>
            </a:r>
            <a:r>
              <a:rPr lang="ru" sz="32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electrophile</a:t>
            </a:r>
            <a:r>
              <a:rPr lang="ru" sz="32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such as </a:t>
            </a:r>
            <a:r>
              <a:rPr lang="ru" sz="32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a proton</a:t>
            </a:r>
            <a:r>
              <a:rPr lang="ru" sz="3200" b="1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and </a:t>
            </a:r>
            <a:r>
              <a:rPr lang="ru" sz="3200" b="1" i="0" u="none" strike="noStrike" cap="none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other Lewis acids</a:t>
            </a:r>
            <a:endParaRPr sz="3200" b="1" i="0" u="none" strike="noStrike" cap="none">
              <a:solidFill>
                <a:srgbClr val="FF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8"/>
          <p:cNvPicPr preferRelativeResize="0"/>
          <p:nvPr/>
        </p:nvPicPr>
        <p:blipFill rotWithShape="1">
          <a:blip r:embed="rId3">
            <a:alphaModFix/>
          </a:blip>
          <a:srcRect t="16492" b="7431"/>
          <a:stretch/>
        </p:blipFill>
        <p:spPr>
          <a:xfrm>
            <a:off x="832625" y="764900"/>
            <a:ext cx="7706425" cy="437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8"/>
          <p:cNvSpPr txBox="1">
            <a:spLocks noGrp="1"/>
          </p:cNvSpPr>
          <p:nvPr>
            <p:ph type="title"/>
          </p:nvPr>
        </p:nvSpPr>
        <p:spPr>
          <a:xfrm>
            <a:off x="0" y="76200"/>
            <a:ext cx="9144000" cy="9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" sz="3900" b="1"/>
              <a:t>Carbonyl Group - polarity and shape</a:t>
            </a:r>
            <a:endParaRPr sz="3900" b="1"/>
          </a:p>
        </p:txBody>
      </p:sp>
      <p:sp>
        <p:nvSpPr>
          <p:cNvPr id="181" name="Google Shape;181;p8"/>
          <p:cNvSpPr txBox="1"/>
          <p:nvPr/>
        </p:nvSpPr>
        <p:spPr>
          <a:xfrm>
            <a:off x="120875" y="2296450"/>
            <a:ext cx="8688900" cy="483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" sz="2400" b="0" i="0" u="none" strike="noStrike" cap="non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The bond is polar due to the difference in electronegativity.</a:t>
            </a:r>
            <a:endParaRPr sz="2400" b="0" i="0" u="none" strike="noStrike" cap="non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82" name="Google Shape;182;p8"/>
          <p:cNvSpPr txBox="1"/>
          <p:nvPr/>
        </p:nvSpPr>
        <p:spPr>
          <a:xfrm>
            <a:off x="483175" y="3285825"/>
            <a:ext cx="1517400" cy="130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ru" sz="1800" b="0" i="0" u="none" strike="noStrike" cap="non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Planar with bond angle 120</a:t>
            </a:r>
            <a:r>
              <a:rPr lang="ru" sz="1800" b="0" i="0" u="none" strike="noStrike" cap="none" baseline="300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o</a:t>
            </a:r>
            <a:endParaRPr sz="1800" b="0" i="0" u="none" strike="noStrike" cap="none" baseline="300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83" name="Google Shape;183;p8"/>
          <p:cNvSpPr txBox="1"/>
          <p:nvPr/>
        </p:nvSpPr>
        <p:spPr>
          <a:xfrm>
            <a:off x="3872800" y="3236800"/>
            <a:ext cx="1078500" cy="617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" sz="2000" b="0" i="0" u="none" strike="noStrike" cap="non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Orbital overlap</a:t>
            </a:r>
            <a:endParaRPr sz="2000" b="0" i="0" u="none" strike="noStrike" cap="non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84" name="Google Shape;184;p8"/>
          <p:cNvSpPr txBox="1"/>
          <p:nvPr/>
        </p:nvSpPr>
        <p:spPr>
          <a:xfrm>
            <a:off x="7520525" y="3774000"/>
            <a:ext cx="1585500" cy="483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ru" sz="2100" b="0" i="0" u="none" strike="noStrike" cap="non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new orbital</a:t>
            </a:r>
            <a:endParaRPr sz="2100" b="0" i="0" u="none" strike="noStrike" cap="non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"/>
          <p:cNvSpPr txBox="1"/>
          <p:nvPr/>
        </p:nvSpPr>
        <p:spPr>
          <a:xfrm>
            <a:off x="0" y="0"/>
            <a:ext cx="90381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400" b="1" i="0" u="none" strike="noStrike" cap="none">
                <a:solidFill>
                  <a:schemeClr val="dk1"/>
                </a:solidFill>
                <a:highlight>
                  <a:srgbClr val="DDF2F0"/>
                </a:highlight>
                <a:latin typeface="Arial"/>
                <a:ea typeface="Arial"/>
                <a:cs typeface="Arial"/>
                <a:sym typeface="Arial"/>
              </a:rPr>
              <a:t> Properties of Aldehydes and Ketones</a:t>
            </a:r>
            <a:br>
              <a:rPr lang="ru" sz="2400" b="1" i="0" u="none" strike="noStrike" cap="none">
                <a:solidFill>
                  <a:schemeClr val="dk1"/>
                </a:solidFill>
                <a:highlight>
                  <a:srgbClr val="DDF2F0"/>
                </a:highlight>
                <a:latin typeface="Arial"/>
                <a:ea typeface="Arial"/>
                <a:cs typeface="Arial"/>
                <a:sym typeface="Arial"/>
              </a:rPr>
            </a:br>
            <a:endParaRPr sz="3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9"/>
          <p:cNvSpPr txBox="1"/>
          <p:nvPr/>
        </p:nvSpPr>
        <p:spPr>
          <a:xfrm>
            <a:off x="174600" y="684900"/>
            <a:ext cx="8969400" cy="41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●"/>
            </a:pPr>
            <a:r>
              <a:rPr lang="ru" sz="2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Aldehydes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lang="ru" sz="2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Ketones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have </a:t>
            </a:r>
            <a:r>
              <a:rPr lang="ru" sz="21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higher boiling points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than </a:t>
            </a:r>
            <a:r>
              <a:rPr lang="ru" sz="2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hydrocarbons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but have </a:t>
            </a:r>
            <a:r>
              <a:rPr lang="ru" sz="21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lower boiling points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than </a:t>
            </a:r>
            <a:r>
              <a:rPr lang="ru" sz="2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alcohols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because they have no </a:t>
            </a:r>
            <a:r>
              <a:rPr lang="ru" sz="2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attached to the </a:t>
            </a:r>
            <a:r>
              <a:rPr lang="ru" sz="2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619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●"/>
            </a:pPr>
            <a:r>
              <a:rPr lang="ru" sz="2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Aldehydes 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lang="ru" sz="2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Ketones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have </a:t>
            </a:r>
            <a:r>
              <a:rPr lang="ru" sz="2100" b="0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strong odors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and are often used as </a:t>
            </a:r>
            <a:r>
              <a:rPr lang="ru" sz="2100" b="0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flavorings 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 </a:t>
            </a:r>
            <a:r>
              <a:rPr lang="ru" sz="2100" b="0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scents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619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●"/>
            </a:pP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Small </a:t>
            </a:r>
            <a:r>
              <a:rPr lang="ru" sz="2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aldehydes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are reasonably soluble in </a:t>
            </a:r>
            <a:r>
              <a:rPr lang="ru" sz="2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water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ru" sz="21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Large aldehydes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are </a:t>
            </a:r>
            <a:r>
              <a:rPr lang="ru" sz="21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less polar</a:t>
            </a:r>
            <a:r>
              <a:rPr lang="ru"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dissolve more readily in </a:t>
            </a:r>
            <a:r>
              <a:rPr lang="ru" sz="21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nonpolar organic solvents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lang="ru"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lang="ru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C1</a:t>
            </a:r>
            <a:r>
              <a:rPr lang="ru"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lang="ru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C2</a:t>
            </a:r>
            <a:r>
              <a:rPr lang="ru"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aldehydes are </a:t>
            </a:r>
            <a:r>
              <a:rPr lang="ru" sz="21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gases</a:t>
            </a:r>
            <a:r>
              <a:rPr lang="ru"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at room temperature.</a:t>
            </a: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lang="ru"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lang="ru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C3</a:t>
            </a:r>
            <a:r>
              <a:rPr lang="ru"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through </a:t>
            </a:r>
            <a:r>
              <a:rPr lang="ru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C11</a:t>
            </a:r>
            <a:r>
              <a:rPr lang="ru"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straight-chain saturated aldehydes are </a:t>
            </a:r>
            <a:r>
              <a:rPr lang="ru" sz="21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liquids</a:t>
            </a:r>
            <a:r>
              <a:rPr lang="ru"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and the higher aldehydes are </a:t>
            </a:r>
            <a:r>
              <a:rPr lang="ru" sz="21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solid</a:t>
            </a:r>
            <a:endParaRPr sz="21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endParaRPr sz="21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730</Words>
  <Application>Microsoft Office PowerPoint</Application>
  <PresentationFormat>Экран (16:9)</PresentationFormat>
  <Paragraphs>126</Paragraphs>
  <Slides>26</Slides>
  <Notes>26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Simple Light</vt:lpstr>
      <vt:lpstr>Office 테마</vt:lpstr>
      <vt:lpstr>Al-Farabi Kazakh National University Higher School of Medicine</vt:lpstr>
      <vt:lpstr>INSTRUCTORS </vt:lpstr>
      <vt:lpstr>LEARNING OUTCOMES As a result of the lesson you will be able to:</vt:lpstr>
      <vt:lpstr>Literature</vt:lpstr>
      <vt:lpstr>Презентация PowerPoint</vt:lpstr>
      <vt:lpstr>Carbonyl Group (I)</vt:lpstr>
      <vt:lpstr>Carbonyl Group (II)</vt:lpstr>
      <vt:lpstr>Carbonyl Group - polarity and shape</vt:lpstr>
      <vt:lpstr>Презентация PowerPoint</vt:lpstr>
      <vt:lpstr>Презентация PowerPoint</vt:lpstr>
      <vt:lpstr>Презентация PowerPoint</vt:lpstr>
      <vt:lpstr>Nomenclature of Ketones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Synthesis of Aldehydes and Ketones</vt:lpstr>
      <vt:lpstr>Reactions of Aldehydes and Ketones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Al-Farabi Kazakh National University Higher School of Medicine</dc:title>
  <cp:lastModifiedBy>Aliya</cp:lastModifiedBy>
  <cp:revision>1</cp:revision>
  <dcterms:modified xsi:type="dcterms:W3CDTF">2020-05-21T06:01:41Z</dcterms:modified>
</cp:coreProperties>
</file>